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7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9" r:id="rId7"/>
    <p:sldId id="258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829906-45D0-4A62-92C0-4D248EDC8E13}" v="22" dt="2023-01-05T10:30:02.193"/>
    <p1510:client id="{A2428E26-334C-4350-BE56-079427435F47}" v="2" dt="2022-12-16T14:24:03.361"/>
    <p1510:client id="{930AE0ED-BE01-4931-9203-967BD524264F}" v="2" dt="2022-12-14T13:20:17.485"/>
    <p1510:client id="{250BB769-76EF-4B0F-ADE2-686F6711EB31}" v="9" dt="2022-12-22T13:32:24.379"/>
    <p1510:client id="{DF84F31F-7FD0-439F-A130-F98C14DFACDE}" v="6" dt="2023-01-12T09:44:31.108"/>
    <p1510:client id="{E9AEB576-5109-4089-8D85-ED6C1F5E1952}" v="18" dt="2023-01-12T10:03:02.6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7"/>
    <p:restoredTop sz="94687"/>
  </p:normalViewPr>
  <p:slideViewPr>
    <p:cSldViewPr snapToGrid="0" snapToObjects="1">
      <p:cViewPr varScale="1">
        <p:scale>
          <a:sx n="63" d="100"/>
          <a:sy n="63" d="100"/>
        </p:scale>
        <p:origin x="9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erre Métivier (Cadre d'Etat)" userId="S::pmetivier@fft.fr::2cc215fb-7152-4327-a6a5-223e76fe80b8" providerId="AD" clId="Web-{A2428E26-334C-4350-BE56-079427435F47}"/>
    <pc:docChg chg="modSld">
      <pc:chgData name="Pierre Métivier (Cadre d'Etat)" userId="S::pmetivier@fft.fr::2cc215fb-7152-4327-a6a5-223e76fe80b8" providerId="AD" clId="Web-{A2428E26-334C-4350-BE56-079427435F47}" dt="2022-12-16T14:24:03.361" v="1" actId="20577"/>
      <pc:docMkLst>
        <pc:docMk/>
      </pc:docMkLst>
      <pc:sldChg chg="modSp">
        <pc:chgData name="Pierre Métivier (Cadre d'Etat)" userId="S::pmetivier@fft.fr::2cc215fb-7152-4327-a6a5-223e76fe80b8" providerId="AD" clId="Web-{A2428E26-334C-4350-BE56-079427435F47}" dt="2022-12-16T14:24:03.361" v="1" actId="20577"/>
        <pc:sldMkLst>
          <pc:docMk/>
          <pc:sldMk cId="1820115573" sldId="262"/>
        </pc:sldMkLst>
        <pc:spChg chg="mod">
          <ac:chgData name="Pierre Métivier (Cadre d'Etat)" userId="S::pmetivier@fft.fr::2cc215fb-7152-4327-a6a5-223e76fe80b8" providerId="AD" clId="Web-{A2428E26-334C-4350-BE56-079427435F47}" dt="2022-12-16T14:24:03.361" v="1" actId="20577"/>
          <ac:spMkLst>
            <pc:docMk/>
            <pc:sldMk cId="1820115573" sldId="262"/>
            <ac:spMk id="3" creationId="{A488E797-2267-4C57-A13B-A56D33A9081D}"/>
          </ac:spMkLst>
        </pc:spChg>
      </pc:sldChg>
    </pc:docChg>
  </pc:docChgLst>
  <pc:docChgLst>
    <pc:chgData name="Pierre Métivier (Cadre d'Etat)" userId="S::pmetivier@fft.fr::2cc215fb-7152-4327-a6a5-223e76fe80b8" providerId="AD" clId="Web-{930AE0ED-BE01-4931-9203-967BD524264F}"/>
    <pc:docChg chg="modSld">
      <pc:chgData name="Pierre Métivier (Cadre d'Etat)" userId="S::pmetivier@fft.fr::2cc215fb-7152-4327-a6a5-223e76fe80b8" providerId="AD" clId="Web-{930AE0ED-BE01-4931-9203-967BD524264F}" dt="2022-12-14T13:20:15.110" v="0" actId="20577"/>
      <pc:docMkLst>
        <pc:docMk/>
      </pc:docMkLst>
      <pc:sldChg chg="modSp">
        <pc:chgData name="Pierre Métivier (Cadre d'Etat)" userId="S::pmetivier@fft.fr::2cc215fb-7152-4327-a6a5-223e76fe80b8" providerId="AD" clId="Web-{930AE0ED-BE01-4931-9203-967BD524264F}" dt="2022-12-14T13:20:15.110" v="0" actId="20577"/>
        <pc:sldMkLst>
          <pc:docMk/>
          <pc:sldMk cId="4062371848" sldId="259"/>
        </pc:sldMkLst>
        <pc:spChg chg="mod">
          <ac:chgData name="Pierre Métivier (Cadre d'Etat)" userId="S::pmetivier@fft.fr::2cc215fb-7152-4327-a6a5-223e76fe80b8" providerId="AD" clId="Web-{930AE0ED-BE01-4931-9203-967BD524264F}" dt="2022-12-14T13:20:15.110" v="0" actId="20577"/>
          <ac:spMkLst>
            <pc:docMk/>
            <pc:sldMk cId="4062371848" sldId="259"/>
            <ac:spMk id="3" creationId="{A54B282C-4459-7C43-8F35-9FCCB03BA9EF}"/>
          </ac:spMkLst>
        </pc:spChg>
      </pc:sldChg>
    </pc:docChg>
  </pc:docChgLst>
  <pc:docChgLst>
    <pc:chgData name="Pierre Métivier (Cadre d'Etat)" userId="S::pmetivier@fft.fr::2cc215fb-7152-4327-a6a5-223e76fe80b8" providerId="AD" clId="Web-{DF84F31F-7FD0-439F-A130-F98C14DFACDE}"/>
    <pc:docChg chg="modSld">
      <pc:chgData name="Pierre Métivier (Cadre d'Etat)" userId="S::pmetivier@fft.fr::2cc215fb-7152-4327-a6a5-223e76fe80b8" providerId="AD" clId="Web-{DF84F31F-7FD0-439F-A130-F98C14DFACDE}" dt="2023-01-12T09:44:25.154" v="4" actId="20577"/>
      <pc:docMkLst>
        <pc:docMk/>
      </pc:docMkLst>
      <pc:sldChg chg="modSp">
        <pc:chgData name="Pierre Métivier (Cadre d'Etat)" userId="S::pmetivier@fft.fr::2cc215fb-7152-4327-a6a5-223e76fe80b8" providerId="AD" clId="Web-{DF84F31F-7FD0-439F-A130-F98C14DFACDE}" dt="2023-01-12T09:44:25.154" v="4" actId="20577"/>
        <pc:sldMkLst>
          <pc:docMk/>
          <pc:sldMk cId="1820115573" sldId="262"/>
        </pc:sldMkLst>
        <pc:spChg chg="mod">
          <ac:chgData name="Pierre Métivier (Cadre d'Etat)" userId="S::pmetivier@fft.fr::2cc215fb-7152-4327-a6a5-223e76fe80b8" providerId="AD" clId="Web-{DF84F31F-7FD0-439F-A130-F98C14DFACDE}" dt="2023-01-12T09:44:25.154" v="4" actId="20577"/>
          <ac:spMkLst>
            <pc:docMk/>
            <pc:sldMk cId="1820115573" sldId="262"/>
            <ac:spMk id="3" creationId="{A488E797-2267-4C57-A13B-A56D33A9081D}"/>
          </ac:spMkLst>
        </pc:spChg>
      </pc:sldChg>
    </pc:docChg>
  </pc:docChgLst>
  <pc:docChgLst>
    <pc:chgData name="Pierre Métivier (Cadre d'Etat)" userId="S::pmetivier@fft.fr::2cc215fb-7152-4327-a6a5-223e76fe80b8" providerId="AD" clId="Web-{250BB769-76EF-4B0F-ADE2-686F6711EB31}"/>
    <pc:docChg chg="modSld">
      <pc:chgData name="Pierre Métivier (Cadre d'Etat)" userId="S::pmetivier@fft.fr::2cc215fb-7152-4327-a6a5-223e76fe80b8" providerId="AD" clId="Web-{250BB769-76EF-4B0F-ADE2-686F6711EB31}" dt="2022-12-22T13:32:24.379" v="8" actId="20577"/>
      <pc:docMkLst>
        <pc:docMk/>
      </pc:docMkLst>
      <pc:sldChg chg="modSp">
        <pc:chgData name="Pierre Métivier (Cadre d'Etat)" userId="S::pmetivier@fft.fr::2cc215fb-7152-4327-a6a5-223e76fe80b8" providerId="AD" clId="Web-{250BB769-76EF-4B0F-ADE2-686F6711EB31}" dt="2022-12-22T13:31:55.113" v="3" actId="20577"/>
        <pc:sldMkLst>
          <pc:docMk/>
          <pc:sldMk cId="4062371848" sldId="259"/>
        </pc:sldMkLst>
        <pc:spChg chg="mod">
          <ac:chgData name="Pierre Métivier (Cadre d'Etat)" userId="S::pmetivier@fft.fr::2cc215fb-7152-4327-a6a5-223e76fe80b8" providerId="AD" clId="Web-{250BB769-76EF-4B0F-ADE2-686F6711EB31}" dt="2022-12-22T13:31:55.113" v="3" actId="20577"/>
          <ac:spMkLst>
            <pc:docMk/>
            <pc:sldMk cId="4062371848" sldId="259"/>
            <ac:spMk id="3" creationId="{A54B282C-4459-7C43-8F35-9FCCB03BA9EF}"/>
          </ac:spMkLst>
        </pc:spChg>
      </pc:sldChg>
      <pc:sldChg chg="modSp">
        <pc:chgData name="Pierre Métivier (Cadre d'Etat)" userId="S::pmetivier@fft.fr::2cc215fb-7152-4327-a6a5-223e76fe80b8" providerId="AD" clId="Web-{250BB769-76EF-4B0F-ADE2-686F6711EB31}" dt="2022-12-22T13:32:24.379" v="8" actId="20577"/>
        <pc:sldMkLst>
          <pc:docMk/>
          <pc:sldMk cId="1820115573" sldId="262"/>
        </pc:sldMkLst>
        <pc:spChg chg="mod">
          <ac:chgData name="Pierre Métivier (Cadre d'Etat)" userId="S::pmetivier@fft.fr::2cc215fb-7152-4327-a6a5-223e76fe80b8" providerId="AD" clId="Web-{250BB769-76EF-4B0F-ADE2-686F6711EB31}" dt="2022-12-22T13:32:24.379" v="8" actId="20577"/>
          <ac:spMkLst>
            <pc:docMk/>
            <pc:sldMk cId="1820115573" sldId="262"/>
            <ac:spMk id="3" creationId="{A488E797-2267-4C57-A13B-A56D33A9081D}"/>
          </ac:spMkLst>
        </pc:spChg>
      </pc:sldChg>
    </pc:docChg>
  </pc:docChgLst>
  <pc:docChgLst>
    <pc:chgData name="Pierre Métivier (Cadre d'Etat)" userId="S::pmetivier@fft.fr::2cc215fb-7152-4327-a6a5-223e76fe80b8" providerId="AD" clId="Web-{E9AEB576-5109-4089-8D85-ED6C1F5E1952}"/>
    <pc:docChg chg="modSld">
      <pc:chgData name="Pierre Métivier (Cadre d'Etat)" userId="S::pmetivier@fft.fr::2cc215fb-7152-4327-a6a5-223e76fe80b8" providerId="AD" clId="Web-{E9AEB576-5109-4089-8D85-ED6C1F5E1952}" dt="2023-01-12T10:03:02.699" v="17" actId="20577"/>
      <pc:docMkLst>
        <pc:docMk/>
      </pc:docMkLst>
      <pc:sldChg chg="modSp">
        <pc:chgData name="Pierre Métivier (Cadre d'Etat)" userId="S::pmetivier@fft.fr::2cc215fb-7152-4327-a6a5-223e76fe80b8" providerId="AD" clId="Web-{E9AEB576-5109-4089-8D85-ED6C1F5E1952}" dt="2023-01-12T10:03:02.699" v="17" actId="20577"/>
        <pc:sldMkLst>
          <pc:docMk/>
          <pc:sldMk cId="4062371848" sldId="259"/>
        </pc:sldMkLst>
        <pc:spChg chg="mod">
          <ac:chgData name="Pierre Métivier (Cadre d'Etat)" userId="S::pmetivier@fft.fr::2cc215fb-7152-4327-a6a5-223e76fe80b8" providerId="AD" clId="Web-{E9AEB576-5109-4089-8D85-ED6C1F5E1952}" dt="2023-01-12T09:57:52.827" v="9" actId="14100"/>
          <ac:spMkLst>
            <pc:docMk/>
            <pc:sldMk cId="4062371848" sldId="259"/>
            <ac:spMk id="2" creationId="{E6F4B66E-E662-984E-8530-ED07B39D4B5C}"/>
          </ac:spMkLst>
        </pc:spChg>
        <pc:spChg chg="mod">
          <ac:chgData name="Pierre Métivier (Cadre d'Etat)" userId="S::pmetivier@fft.fr::2cc215fb-7152-4327-a6a5-223e76fe80b8" providerId="AD" clId="Web-{E9AEB576-5109-4089-8D85-ED6C1F5E1952}" dt="2023-01-12T10:03:02.699" v="17" actId="20577"/>
          <ac:spMkLst>
            <pc:docMk/>
            <pc:sldMk cId="4062371848" sldId="259"/>
            <ac:spMk id="3" creationId="{A54B282C-4459-7C43-8F35-9FCCB03BA9EF}"/>
          </ac:spMkLst>
        </pc:spChg>
      </pc:sldChg>
    </pc:docChg>
  </pc:docChgLst>
  <pc:docChgLst>
    <pc:chgData name="Pierre Métivier (Cadre d'Etat)" userId="S::pmetivier@fft.fr::2cc215fb-7152-4327-a6a5-223e76fe80b8" providerId="AD" clId="Web-{05829906-45D0-4A62-92C0-4D248EDC8E13}"/>
    <pc:docChg chg="modSld">
      <pc:chgData name="Pierre Métivier (Cadre d'Etat)" userId="S::pmetivier@fft.fr::2cc215fb-7152-4327-a6a5-223e76fe80b8" providerId="AD" clId="Web-{05829906-45D0-4A62-92C0-4D248EDC8E13}" dt="2023-01-05T10:30:01.943" v="19" actId="20577"/>
      <pc:docMkLst>
        <pc:docMk/>
      </pc:docMkLst>
      <pc:sldChg chg="modSp">
        <pc:chgData name="Pierre Métivier (Cadre d'Etat)" userId="S::pmetivier@fft.fr::2cc215fb-7152-4327-a6a5-223e76fe80b8" providerId="AD" clId="Web-{05829906-45D0-4A62-92C0-4D248EDC8E13}" dt="2023-01-05T10:28:00.626" v="2" actId="20577"/>
        <pc:sldMkLst>
          <pc:docMk/>
          <pc:sldMk cId="4062371848" sldId="259"/>
        </pc:sldMkLst>
        <pc:spChg chg="mod">
          <ac:chgData name="Pierre Métivier (Cadre d'Etat)" userId="S::pmetivier@fft.fr::2cc215fb-7152-4327-a6a5-223e76fe80b8" providerId="AD" clId="Web-{05829906-45D0-4A62-92C0-4D248EDC8E13}" dt="2023-01-05T10:28:00.626" v="2" actId="20577"/>
          <ac:spMkLst>
            <pc:docMk/>
            <pc:sldMk cId="4062371848" sldId="259"/>
            <ac:spMk id="3" creationId="{A54B282C-4459-7C43-8F35-9FCCB03BA9EF}"/>
          </ac:spMkLst>
        </pc:spChg>
      </pc:sldChg>
      <pc:sldChg chg="modSp">
        <pc:chgData name="Pierre Métivier (Cadre d'Etat)" userId="S::pmetivier@fft.fr::2cc215fb-7152-4327-a6a5-223e76fe80b8" providerId="AD" clId="Web-{05829906-45D0-4A62-92C0-4D248EDC8E13}" dt="2023-01-05T10:30:01.943" v="19" actId="20577"/>
        <pc:sldMkLst>
          <pc:docMk/>
          <pc:sldMk cId="1820115573" sldId="262"/>
        </pc:sldMkLst>
        <pc:spChg chg="mod">
          <ac:chgData name="Pierre Métivier (Cadre d'Etat)" userId="S::pmetivier@fft.fr::2cc215fb-7152-4327-a6a5-223e76fe80b8" providerId="AD" clId="Web-{05829906-45D0-4A62-92C0-4D248EDC8E13}" dt="2023-01-05T10:30:01.943" v="19" actId="20577"/>
          <ac:spMkLst>
            <pc:docMk/>
            <pc:sldMk cId="1820115573" sldId="262"/>
            <ac:spMk id="3" creationId="{A488E797-2267-4C57-A13B-A56D33A9081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04E13CC3-149C-0E45-A441-BF04F809FE0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A156167-3882-1A43-91FD-A7C4B3211C1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E5A99-42D9-FA47-ABF4-4CA60C60ABCF}" type="datetime1">
              <a:rPr lang="fr-FR" smtClean="0"/>
              <a:t>27/06/2024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8FCB28E-51CE-B44C-AE29-9EBE77E459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Comité de Seine-et-Marne de Tennis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0C26E31-CB42-1841-B887-CA4B90EAD8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C13F7-9B02-C648-A500-788AE20E12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59945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1087F-26A0-6E4C-875D-162FE0D6DA5E}" type="datetime1">
              <a:rPr lang="fr-FR" smtClean="0"/>
              <a:t>27/06/2024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Comité de Seine-et-Marne de Tennis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B8169E-1897-B24A-B2B3-FDFDE523DD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905204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83BA-89A2-0248-99E1-BF54FF54BB65}" type="datetime1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Seine-et-Marne de Tennis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A6F4-3795-6148-A9F4-2052F70093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4513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6B49-1749-CA44-BA81-B16997D36860}" type="datetime1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Seine-et-Marne de Tennis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A6F4-3795-6148-A9F4-2052F70093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234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5695-BC13-1242-86FE-01FDDBB4056F}" type="datetime1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Seine-et-Marne de Tennis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A6F4-3795-6148-A9F4-2052F700935A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4347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408D-DF50-724A-BCD0-E282E3863BFD}" type="datetime1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Seine-et-Marne de Tennis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A6F4-3795-6148-A9F4-2052F70093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264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B883A-76AD-7E49-AE2F-5264C7C2A931}" type="datetime1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Seine-et-Marne de Tennis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A6F4-3795-6148-A9F4-2052F700935A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6887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582B-17BE-0949-ADCD-CFFE7D905D3E}" type="datetime1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Seine-et-Marne de Tennis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A6F4-3795-6148-A9F4-2052F70093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0823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3B66-FBC1-EA42-84EC-5F48C5CCA67B}" type="datetime1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Seine-et-Marne de Tennis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A6F4-3795-6148-A9F4-2052F70093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075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C034-47BC-4E4E-8CE2-2DDF3FFAC955}" type="datetime1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Seine-et-Marne de Tennis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A6F4-3795-6148-A9F4-2052F70093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7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6506-61A8-8849-9753-FF66A28C4738}" type="datetime1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Seine-et-Marne de Tennis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A6F4-3795-6148-A9F4-2052F70093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623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59B2-8313-8644-80E2-ADF54EC3A627}" type="datetime1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Seine-et-Marne de Tennis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A6F4-3795-6148-A9F4-2052F70093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178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C0645-2795-074B-A76F-8D9E3450A498}" type="datetime1">
              <a:rPr lang="fr-FR" smtClean="0"/>
              <a:t>27/06/2024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Seine-et-Marne de Tennis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A6F4-3795-6148-A9F4-2052F70093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9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28A0-C82A-AE4E-9141-B78FAC905DD2}" type="datetime1">
              <a:rPr lang="fr-FR" smtClean="0"/>
              <a:t>27/06/2024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Seine-et-Marne de Tennis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A6F4-3795-6148-A9F4-2052F70093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9121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671B-9C92-0A45-8B9A-5C6FCB773CA1}" type="datetime1">
              <a:rPr lang="fr-FR" smtClean="0"/>
              <a:t>27/06/2024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Seine-et-Marne de Tennis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A6F4-3795-6148-A9F4-2052F70093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253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6440-3553-3246-8B41-6599D73CCE46}" type="datetime1">
              <a:rPr lang="fr-FR" smtClean="0"/>
              <a:t>27/06/2024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Seine-et-Marne de Tennis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A6F4-3795-6148-A9F4-2052F70093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568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9E12-FBFC-3348-9035-EEAFB73F5F85}" type="datetime1">
              <a:rPr lang="fr-FR" smtClean="0"/>
              <a:t>27/06/2024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Seine-et-Marne de Tennis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A6F4-3795-6148-A9F4-2052F70093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8915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79D5-350A-0B40-832E-532F6EFA2252}" type="datetime1">
              <a:rPr lang="fr-FR" smtClean="0"/>
              <a:t>27/06/2024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Seine-et-Marne de Tennis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A6F4-3795-6148-A9F4-2052F70093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763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7CDD0-A5E6-FD48-BB61-BE20FAD7649E}" type="datetime1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Comité de Seine-et-Marne de Tennis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7783A6F4-3795-6148-A9F4-2052F70093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6321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C31689-4A7F-194C-A72C-86ADF835B8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6644" y="2072640"/>
            <a:ext cx="8377359" cy="1879600"/>
          </a:xfrm>
        </p:spPr>
        <p:txBody>
          <a:bodyPr/>
          <a:lstStyle/>
          <a:p>
            <a:r>
              <a:rPr lang="fr-FR" b="1" dirty="0"/>
              <a:t>Le Challenge sportif « Jeunes U10 » des Clubs</a:t>
            </a:r>
            <a:endParaRPr lang="fr-FR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5F90A7-A181-534F-B7B9-FF3111AAA1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7142" y="4535346"/>
            <a:ext cx="7766936" cy="1096899"/>
          </a:xfrm>
        </p:spPr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Saison 2024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ABC81C1-BD18-6946-BCC4-ABF9FB3FF1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257" y="248966"/>
            <a:ext cx="3975996" cy="164834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898D8A5A-2875-A74A-8646-9134440912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558" y="6041257"/>
            <a:ext cx="352086" cy="529081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EC57B02-E874-364E-BFFD-0F98BD2CD0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142" y="6041256"/>
            <a:ext cx="1667407" cy="529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666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F4B66E-E662-984E-8530-ED07B39D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844106" cy="1320800"/>
          </a:xfrm>
        </p:spPr>
        <p:txBody>
          <a:bodyPr/>
          <a:lstStyle/>
          <a:p>
            <a:r>
              <a:rPr lang="fr-FR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4B282C-4459-7C43-8F35-9FCCB03BA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31764"/>
            <a:ext cx="10844105" cy="4716636"/>
          </a:xfrm>
        </p:spPr>
        <p:txBody>
          <a:bodyPr>
            <a:normAutofit lnSpcReduction="10000"/>
          </a:bodyPr>
          <a:lstStyle/>
          <a:p>
            <a:pPr lvl="1"/>
            <a:r>
              <a:rPr lang="fr-FR" sz="1700" dirty="0"/>
              <a:t>Impliquer les clubs dans la Politique sportive fédérale et dans la mise en place d’actions « Sportives » </a:t>
            </a:r>
          </a:p>
          <a:p>
            <a:pPr lvl="1"/>
            <a:r>
              <a:rPr lang="fr-FR" sz="1700" dirty="0"/>
              <a:t>Encourager un rapprochement entre les clubs et la DTN via le Comité</a:t>
            </a:r>
          </a:p>
          <a:p>
            <a:pPr lvl="1"/>
            <a:r>
              <a:rPr lang="fr-FR" sz="1700" dirty="0"/>
              <a:t>Créer une dynamique entre les clubs et les secteurs</a:t>
            </a:r>
          </a:p>
          <a:p>
            <a:pPr lvl="1"/>
            <a:r>
              <a:rPr lang="fr-FR" sz="1700" dirty="0"/>
              <a:t>Améliorer :</a:t>
            </a:r>
          </a:p>
          <a:p>
            <a:pPr lvl="2"/>
            <a:r>
              <a:rPr lang="fr-FR" sz="1700" dirty="0"/>
              <a:t>L’engagement et l’investissement des clubs</a:t>
            </a:r>
          </a:p>
          <a:p>
            <a:pPr lvl="2"/>
            <a:r>
              <a:rPr lang="fr-FR" sz="1700" dirty="0"/>
              <a:t>Le niveau sportif moyen départemental</a:t>
            </a:r>
          </a:p>
          <a:p>
            <a:pPr lvl="1"/>
            <a:r>
              <a:rPr lang="fr-FR" sz="1700" dirty="0"/>
              <a:t>Développer :</a:t>
            </a:r>
          </a:p>
          <a:p>
            <a:pPr lvl="2"/>
            <a:r>
              <a:rPr lang="fr-FR" sz="1700" dirty="0"/>
              <a:t>Des actions de repérage</a:t>
            </a:r>
          </a:p>
          <a:p>
            <a:pPr lvl="2"/>
            <a:r>
              <a:rPr lang="fr-FR" sz="1700" dirty="0"/>
              <a:t>Des actions d’entraînement</a:t>
            </a:r>
          </a:p>
          <a:p>
            <a:pPr lvl="2"/>
            <a:r>
              <a:rPr lang="fr-FR" sz="1700" dirty="0"/>
              <a:t>La compétition U10 (Tennis Matchs / Galaxie / Match libre / IC)</a:t>
            </a:r>
          </a:p>
          <a:p>
            <a:pPr lvl="1"/>
            <a:r>
              <a:rPr lang="fr-FR" sz="1700" dirty="0"/>
              <a:t>Faire évoluer l’organisation, la structuration et l’enseignement pédagogique en s’appuyant sur la philosophie du projet de modernisation des Ecoles de tennis</a:t>
            </a:r>
          </a:p>
          <a:p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FDFF97D8-E2F1-AA4F-878D-920BD2287B5A}"/>
              </a:ext>
            </a:extLst>
          </p:cNvPr>
          <p:cNvSpPr/>
          <p:nvPr/>
        </p:nvSpPr>
        <p:spPr>
          <a:xfrm flipH="1">
            <a:off x="11245326" y="3646842"/>
            <a:ext cx="946674" cy="3206963"/>
          </a:xfrm>
          <a:prstGeom prst="rtTriangle">
            <a:avLst/>
          </a:prstGeom>
          <a:solidFill>
            <a:srgbClr val="002060">
              <a:alpha val="8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rectangle 4">
            <a:extLst>
              <a:ext uri="{FF2B5EF4-FFF2-40B4-BE49-F238E27FC236}">
                <a16:creationId xmlns:a16="http://schemas.microsoft.com/office/drawing/2014/main" id="{48311729-C017-224C-B60D-E6F710BF1A7F}"/>
              </a:ext>
            </a:extLst>
          </p:cNvPr>
          <p:cNvSpPr/>
          <p:nvPr/>
        </p:nvSpPr>
        <p:spPr>
          <a:xfrm flipH="1">
            <a:off x="10660828" y="4690334"/>
            <a:ext cx="1531172" cy="2167666"/>
          </a:xfrm>
          <a:prstGeom prst="rtTriangle">
            <a:avLst/>
          </a:prstGeom>
          <a:solidFill>
            <a:schemeClr val="accent1">
              <a:lumMod val="60000"/>
              <a:lumOff val="40000"/>
              <a:alpha val="320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5B37D0F1-BF31-7546-A069-10AAA808E4DE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10252038" y="5774167"/>
            <a:ext cx="1939962" cy="1083833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C99F4D35-EC84-F94F-B071-AF6D86EA286A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11718663" y="4006429"/>
            <a:ext cx="473338" cy="2847376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pied de page 12">
            <a:extLst>
              <a:ext uri="{FF2B5EF4-FFF2-40B4-BE49-F238E27FC236}">
                <a16:creationId xmlns:a16="http://schemas.microsoft.com/office/drawing/2014/main" id="{5FF0D8ED-22FB-0A49-9740-65F4255B9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Comité de Seine-et-Marne de Tennis</a:t>
            </a:r>
          </a:p>
        </p:txBody>
      </p:sp>
      <p:sp>
        <p:nvSpPr>
          <p:cNvPr id="14" name="Espace réservé du numéro de diapositive 13">
            <a:extLst>
              <a:ext uri="{FF2B5EF4-FFF2-40B4-BE49-F238E27FC236}">
                <a16:creationId xmlns:a16="http://schemas.microsoft.com/office/drawing/2014/main" id="{0A5494F6-531D-904D-810C-48DA70EB2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409" y="6041361"/>
            <a:ext cx="683339" cy="365125"/>
          </a:xfrm>
        </p:spPr>
        <p:txBody>
          <a:bodyPr/>
          <a:lstStyle/>
          <a:p>
            <a:fld id="{7783A6F4-3795-6148-A9F4-2052F700935A}" type="slidenum">
              <a:rPr lang="fr-FR" smtClean="0"/>
              <a:t>2</a:t>
            </a:fld>
            <a:endParaRPr lang="fr-FR" dirty="0"/>
          </a:p>
        </p:txBody>
      </p:sp>
      <p:sp>
        <p:nvSpPr>
          <p:cNvPr id="16" name="Espace réservé de la date 15">
            <a:extLst>
              <a:ext uri="{FF2B5EF4-FFF2-40B4-BE49-F238E27FC236}">
                <a16:creationId xmlns:a16="http://schemas.microsoft.com/office/drawing/2014/main" id="{6E6E1AFE-D037-F547-A1C6-FF66D6FFA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F35D-214F-B246-B4E8-1E3CA1084ACE}" type="datetime1">
              <a:rPr lang="fr-FR" smtClean="0"/>
              <a:t>27/06/2024</a:t>
            </a:fld>
            <a:endParaRPr lang="fr-FR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75796C16-5C5F-A440-B337-9A3F8C75A1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900" y="102126"/>
            <a:ext cx="931431" cy="38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26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F4B66E-E662-984E-8530-ED07B39D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844106" cy="1367692"/>
          </a:xfrm>
        </p:spPr>
        <p:txBody>
          <a:bodyPr/>
          <a:lstStyle/>
          <a:p>
            <a:r>
              <a:rPr lang="fr-FR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VALORISATION DES CLUBS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4B282C-4459-7C43-8F35-9FCCB03BA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10844105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r-FR" dirty="0"/>
              <a:t>Récompenser les clubs de manière significative et bien identifiée</a:t>
            </a:r>
          </a:p>
          <a:p>
            <a:r>
              <a:rPr lang="fr-FR" dirty="0"/>
              <a:t>3 tranches de clubs qui tiennent compte </a:t>
            </a:r>
            <a:r>
              <a:rPr lang="fr-FR" dirty="0">
                <a:ea typeface="+mn-lt"/>
                <a:cs typeface="+mn-lt"/>
              </a:rPr>
              <a:t>du nombre de licenciés en clubs (au 1</a:t>
            </a:r>
            <a:r>
              <a:rPr lang="fr-FR" baseline="30000" dirty="0">
                <a:ea typeface="+mn-lt"/>
                <a:cs typeface="+mn-lt"/>
              </a:rPr>
              <a:t>er</a:t>
            </a:r>
            <a:r>
              <a:rPr lang="fr-FR" dirty="0">
                <a:ea typeface="+mn-lt"/>
                <a:cs typeface="+mn-lt"/>
              </a:rPr>
              <a:t> septembre 2023) : </a:t>
            </a:r>
          </a:p>
          <a:p>
            <a:pPr lvl="1"/>
            <a:r>
              <a:rPr lang="fr-FR" dirty="0"/>
              <a:t>Tranche 1: De 0 à 150 licenciés (99 clubs concernés)</a:t>
            </a:r>
          </a:p>
          <a:p>
            <a:pPr lvl="1"/>
            <a:r>
              <a:rPr lang="fr-FR" dirty="0"/>
              <a:t>Tranche 2 : De 150 à 350 licenciés (35)</a:t>
            </a:r>
          </a:p>
          <a:p>
            <a:pPr lvl="1"/>
            <a:r>
              <a:rPr lang="fr-FR" dirty="0"/>
              <a:t>Tranche 3 : + de 350 licenciés (18)</a:t>
            </a:r>
          </a:p>
          <a:p>
            <a:r>
              <a:rPr lang="fr-FR" dirty="0"/>
              <a:t>Les Podiums de clubs seront récompensés pour chaque tranche identifiée</a:t>
            </a:r>
          </a:p>
          <a:p>
            <a:pPr lvl="0"/>
            <a:r>
              <a:rPr lang="fr-FR" dirty="0"/>
              <a:t>Encourager les initiatives ou projets personnels</a:t>
            </a:r>
          </a:p>
          <a:p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FDFF97D8-E2F1-AA4F-878D-920BD2287B5A}"/>
              </a:ext>
            </a:extLst>
          </p:cNvPr>
          <p:cNvSpPr/>
          <p:nvPr/>
        </p:nvSpPr>
        <p:spPr>
          <a:xfrm flipH="1">
            <a:off x="11245326" y="3646842"/>
            <a:ext cx="946674" cy="3206963"/>
          </a:xfrm>
          <a:prstGeom prst="rtTriangle">
            <a:avLst/>
          </a:prstGeom>
          <a:solidFill>
            <a:srgbClr val="002060">
              <a:alpha val="8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rectangle 4">
            <a:extLst>
              <a:ext uri="{FF2B5EF4-FFF2-40B4-BE49-F238E27FC236}">
                <a16:creationId xmlns:a16="http://schemas.microsoft.com/office/drawing/2014/main" id="{48311729-C017-224C-B60D-E6F710BF1A7F}"/>
              </a:ext>
            </a:extLst>
          </p:cNvPr>
          <p:cNvSpPr/>
          <p:nvPr/>
        </p:nvSpPr>
        <p:spPr>
          <a:xfrm flipH="1">
            <a:off x="10660828" y="4690334"/>
            <a:ext cx="1531172" cy="2167666"/>
          </a:xfrm>
          <a:prstGeom prst="rtTriangle">
            <a:avLst/>
          </a:prstGeom>
          <a:solidFill>
            <a:schemeClr val="accent1">
              <a:lumMod val="60000"/>
              <a:lumOff val="40000"/>
              <a:alpha val="320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5B37D0F1-BF31-7546-A069-10AAA808E4DE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10252038" y="5774167"/>
            <a:ext cx="1939962" cy="1083833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C99F4D35-EC84-F94F-B071-AF6D86EA286A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11718663" y="4006429"/>
            <a:ext cx="473338" cy="2847376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pied de page 12">
            <a:extLst>
              <a:ext uri="{FF2B5EF4-FFF2-40B4-BE49-F238E27FC236}">
                <a16:creationId xmlns:a16="http://schemas.microsoft.com/office/drawing/2014/main" id="{5FF0D8ED-22FB-0A49-9740-65F4255B9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Comité de Seine-et-Marne de Tennis</a:t>
            </a:r>
          </a:p>
        </p:txBody>
      </p:sp>
      <p:sp>
        <p:nvSpPr>
          <p:cNvPr id="14" name="Espace réservé du numéro de diapositive 13">
            <a:extLst>
              <a:ext uri="{FF2B5EF4-FFF2-40B4-BE49-F238E27FC236}">
                <a16:creationId xmlns:a16="http://schemas.microsoft.com/office/drawing/2014/main" id="{0A5494F6-531D-904D-810C-48DA70EB2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409" y="6041361"/>
            <a:ext cx="683339" cy="365125"/>
          </a:xfrm>
        </p:spPr>
        <p:txBody>
          <a:bodyPr/>
          <a:lstStyle/>
          <a:p>
            <a:fld id="{7783A6F4-3795-6148-A9F4-2052F700935A}" type="slidenum">
              <a:rPr lang="fr-FR" smtClean="0"/>
              <a:t>3</a:t>
            </a:fld>
            <a:endParaRPr lang="fr-FR" dirty="0"/>
          </a:p>
        </p:txBody>
      </p:sp>
      <p:sp>
        <p:nvSpPr>
          <p:cNvPr id="16" name="Espace réservé de la date 15">
            <a:extLst>
              <a:ext uri="{FF2B5EF4-FFF2-40B4-BE49-F238E27FC236}">
                <a16:creationId xmlns:a16="http://schemas.microsoft.com/office/drawing/2014/main" id="{6E6E1AFE-D037-F547-A1C6-FF66D6FFA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F35D-214F-B246-B4E8-1E3CA1084ACE}" type="datetime1">
              <a:rPr lang="fr-FR" smtClean="0"/>
              <a:t>27/06/2024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2371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F4B66E-E662-984E-8530-ED07B39D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844106" cy="1320800"/>
          </a:xfrm>
        </p:spPr>
        <p:txBody>
          <a:bodyPr/>
          <a:lstStyle/>
          <a:p>
            <a:r>
              <a:rPr lang="fr-FR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INDICATEURS – Le repérage et la formation des U10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4B282C-4459-7C43-8F35-9FCCB03BA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10844105" cy="3880773"/>
          </a:xfrm>
        </p:spPr>
        <p:txBody>
          <a:bodyPr/>
          <a:lstStyle/>
          <a:p>
            <a:r>
              <a:rPr lang="fr-FR" dirty="0"/>
              <a:t>Nombre d'enfants U8 présentés et identifiés (rassemblements, visites clubs, envoi de vidéo, …) - Bonus Filles </a:t>
            </a:r>
          </a:p>
          <a:p>
            <a:r>
              <a:rPr lang="fr-FR" dirty="0"/>
              <a:t>Enfants sélectionnés (et sélectionnables) sur les évènements et épreuves interdépartementales U10 - Bonus Niveau de jeu</a:t>
            </a:r>
          </a:p>
          <a:p>
            <a:r>
              <a:rPr lang="fr-FR" dirty="0"/>
              <a:t>Meilleurs classements dans les catégories U10 &amp; U9</a:t>
            </a:r>
          </a:p>
          <a:p>
            <a:r>
              <a:rPr lang="fr-FR" dirty="0"/>
              <a:t>Nombre de matchs joués par les enfants, dont "matchs libres". </a:t>
            </a:r>
          </a:p>
          <a:p>
            <a:r>
              <a:rPr lang="fr-FR" dirty="0"/>
              <a:t>Résultats dans les épreuves par équipes U10</a:t>
            </a:r>
          </a:p>
          <a:p>
            <a:r>
              <a:rPr lang="fr-FR" dirty="0"/>
              <a:t>Structuration du club : détection, mise en place d'une deuxième séance, programmation et suivi de compétition, séance individuelle.</a:t>
            </a:r>
          </a:p>
          <a:p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FDFF97D8-E2F1-AA4F-878D-920BD2287B5A}"/>
              </a:ext>
            </a:extLst>
          </p:cNvPr>
          <p:cNvSpPr/>
          <p:nvPr/>
        </p:nvSpPr>
        <p:spPr>
          <a:xfrm flipH="1">
            <a:off x="11245326" y="3646842"/>
            <a:ext cx="946674" cy="3206963"/>
          </a:xfrm>
          <a:prstGeom prst="rtTriangle">
            <a:avLst/>
          </a:prstGeom>
          <a:solidFill>
            <a:srgbClr val="002060">
              <a:alpha val="8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rectangle 4">
            <a:extLst>
              <a:ext uri="{FF2B5EF4-FFF2-40B4-BE49-F238E27FC236}">
                <a16:creationId xmlns:a16="http://schemas.microsoft.com/office/drawing/2014/main" id="{48311729-C017-224C-B60D-E6F710BF1A7F}"/>
              </a:ext>
            </a:extLst>
          </p:cNvPr>
          <p:cNvSpPr/>
          <p:nvPr/>
        </p:nvSpPr>
        <p:spPr>
          <a:xfrm flipH="1">
            <a:off x="10660828" y="4690334"/>
            <a:ext cx="1531172" cy="2167666"/>
          </a:xfrm>
          <a:prstGeom prst="rtTriangle">
            <a:avLst/>
          </a:prstGeom>
          <a:solidFill>
            <a:schemeClr val="accent1">
              <a:lumMod val="60000"/>
              <a:lumOff val="40000"/>
              <a:alpha val="320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5B37D0F1-BF31-7546-A069-10AAA808E4DE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10252038" y="5774167"/>
            <a:ext cx="1939962" cy="1083833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C99F4D35-EC84-F94F-B071-AF6D86EA286A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11718663" y="4006429"/>
            <a:ext cx="473338" cy="2847376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pied de page 12">
            <a:extLst>
              <a:ext uri="{FF2B5EF4-FFF2-40B4-BE49-F238E27FC236}">
                <a16:creationId xmlns:a16="http://schemas.microsoft.com/office/drawing/2014/main" id="{5FF0D8ED-22FB-0A49-9740-65F4255B9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Comité de Seine-et-Marne de Tennis</a:t>
            </a:r>
          </a:p>
        </p:txBody>
      </p:sp>
      <p:sp>
        <p:nvSpPr>
          <p:cNvPr id="14" name="Espace réservé du numéro de diapositive 13">
            <a:extLst>
              <a:ext uri="{FF2B5EF4-FFF2-40B4-BE49-F238E27FC236}">
                <a16:creationId xmlns:a16="http://schemas.microsoft.com/office/drawing/2014/main" id="{0A5494F6-531D-904D-810C-48DA70EB2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409" y="6041361"/>
            <a:ext cx="683339" cy="365125"/>
          </a:xfrm>
        </p:spPr>
        <p:txBody>
          <a:bodyPr/>
          <a:lstStyle/>
          <a:p>
            <a:fld id="{7783A6F4-3795-6148-A9F4-2052F700935A}" type="slidenum">
              <a:rPr lang="fr-FR" smtClean="0"/>
              <a:t>4</a:t>
            </a:fld>
            <a:endParaRPr lang="fr-FR" dirty="0"/>
          </a:p>
        </p:txBody>
      </p:sp>
      <p:sp>
        <p:nvSpPr>
          <p:cNvPr id="16" name="Espace réservé de la date 15">
            <a:extLst>
              <a:ext uri="{FF2B5EF4-FFF2-40B4-BE49-F238E27FC236}">
                <a16:creationId xmlns:a16="http://schemas.microsoft.com/office/drawing/2014/main" id="{6E6E1AFE-D037-F547-A1C6-FF66D6FFA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F35D-214F-B246-B4E8-1E3CA1084ACE}" type="datetime1">
              <a:rPr lang="fr-FR" smtClean="0"/>
              <a:t>27/06/2024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528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F4B66E-E662-984E-8530-ED07B39D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844106" cy="1229360"/>
          </a:xfrm>
        </p:spPr>
        <p:txBody>
          <a:bodyPr>
            <a:noAutofit/>
          </a:bodyPr>
          <a:lstStyle/>
          <a:p>
            <a:r>
              <a:rPr lang="fr-FR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INDICATEURS – L’implication des enseignants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4B282C-4459-7C43-8F35-9FCCB03BA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7666"/>
            <a:ext cx="10844106" cy="3873696"/>
          </a:xfrm>
        </p:spPr>
        <p:txBody>
          <a:bodyPr/>
          <a:lstStyle/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Diplômes, carte professionnelle à jour</a:t>
            </a:r>
          </a:p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Présence aux réunions, rassemblements, colloques, …</a:t>
            </a:r>
          </a:p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Participation aux formations continues </a:t>
            </a:r>
          </a:p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Implication dans le projet de la modernisation des Ecoles de tennis Galaxie - Participation aux réunions</a:t>
            </a:r>
          </a:p>
          <a:p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FDFF97D8-E2F1-AA4F-878D-920BD2287B5A}"/>
              </a:ext>
            </a:extLst>
          </p:cNvPr>
          <p:cNvSpPr/>
          <p:nvPr/>
        </p:nvSpPr>
        <p:spPr>
          <a:xfrm flipH="1">
            <a:off x="11245326" y="3646842"/>
            <a:ext cx="946674" cy="3206963"/>
          </a:xfrm>
          <a:prstGeom prst="rtTriangle">
            <a:avLst/>
          </a:prstGeom>
          <a:solidFill>
            <a:srgbClr val="002060">
              <a:alpha val="8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rectangle 4">
            <a:extLst>
              <a:ext uri="{FF2B5EF4-FFF2-40B4-BE49-F238E27FC236}">
                <a16:creationId xmlns:a16="http://schemas.microsoft.com/office/drawing/2014/main" id="{48311729-C017-224C-B60D-E6F710BF1A7F}"/>
              </a:ext>
            </a:extLst>
          </p:cNvPr>
          <p:cNvSpPr/>
          <p:nvPr/>
        </p:nvSpPr>
        <p:spPr>
          <a:xfrm flipH="1">
            <a:off x="10660828" y="4690334"/>
            <a:ext cx="1531172" cy="2167666"/>
          </a:xfrm>
          <a:prstGeom prst="rtTriangle">
            <a:avLst/>
          </a:prstGeom>
          <a:solidFill>
            <a:schemeClr val="accent1">
              <a:lumMod val="60000"/>
              <a:lumOff val="40000"/>
              <a:alpha val="320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5B37D0F1-BF31-7546-A069-10AAA808E4DE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10252038" y="5774167"/>
            <a:ext cx="1939962" cy="1083833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C99F4D35-EC84-F94F-B071-AF6D86EA286A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11718663" y="4006429"/>
            <a:ext cx="473338" cy="2847376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pied de page 12">
            <a:extLst>
              <a:ext uri="{FF2B5EF4-FFF2-40B4-BE49-F238E27FC236}">
                <a16:creationId xmlns:a16="http://schemas.microsoft.com/office/drawing/2014/main" id="{5FF0D8ED-22FB-0A49-9740-65F4255B9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Comité de Seine-et-Marne de Tennis</a:t>
            </a:r>
          </a:p>
        </p:txBody>
      </p:sp>
      <p:sp>
        <p:nvSpPr>
          <p:cNvPr id="14" name="Espace réservé du numéro de diapositive 13">
            <a:extLst>
              <a:ext uri="{FF2B5EF4-FFF2-40B4-BE49-F238E27FC236}">
                <a16:creationId xmlns:a16="http://schemas.microsoft.com/office/drawing/2014/main" id="{0A5494F6-531D-904D-810C-48DA70EB2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409" y="6041361"/>
            <a:ext cx="683339" cy="365125"/>
          </a:xfrm>
        </p:spPr>
        <p:txBody>
          <a:bodyPr/>
          <a:lstStyle/>
          <a:p>
            <a:fld id="{7783A6F4-3795-6148-A9F4-2052F700935A}" type="slidenum">
              <a:rPr lang="fr-FR" smtClean="0"/>
              <a:t>5</a:t>
            </a:fld>
            <a:endParaRPr lang="fr-FR" dirty="0"/>
          </a:p>
        </p:txBody>
      </p:sp>
      <p:sp>
        <p:nvSpPr>
          <p:cNvPr id="16" name="Espace réservé de la date 15">
            <a:extLst>
              <a:ext uri="{FF2B5EF4-FFF2-40B4-BE49-F238E27FC236}">
                <a16:creationId xmlns:a16="http://schemas.microsoft.com/office/drawing/2014/main" id="{6E6E1AFE-D037-F547-A1C6-FF66D6FFA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F35D-214F-B246-B4E8-1E3CA1084ACE}" type="datetime1">
              <a:rPr lang="fr-FR" smtClean="0"/>
              <a:t>27/06/2024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076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F4B66E-E662-984E-8530-ED07B39D4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844106" cy="1320800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INDICATEURS – La Galaxie Tennis et la modernisation des Ecoles de tennis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4B282C-4459-7C43-8F35-9FCCB03BA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10844105" cy="3880773"/>
          </a:xfrm>
        </p:spPr>
        <p:txBody>
          <a:bodyPr/>
          <a:lstStyle/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Mise en place d’une pédagogie galaxie en vue d'une modernisation de l’école de tennis (répétiteur, réunion avec les parents, utilisation du mur, travail en ateliers, offres pédagogiques différenciées…).</a:t>
            </a:r>
          </a:p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Attribution d’un niveau aux enfants. </a:t>
            </a:r>
          </a:p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de plateaux pédagogiques et de compétitions en club. </a:t>
            </a:r>
          </a:p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Proposition de matchs libres dans la formation des joueurs. </a:t>
            </a:r>
          </a:p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Participation aux épreuves par équipe U10 du comité - Bonus Filles</a:t>
            </a:r>
          </a:p>
          <a:p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FDFF97D8-E2F1-AA4F-878D-920BD2287B5A}"/>
              </a:ext>
            </a:extLst>
          </p:cNvPr>
          <p:cNvSpPr/>
          <p:nvPr/>
        </p:nvSpPr>
        <p:spPr>
          <a:xfrm flipH="1">
            <a:off x="11245326" y="3646842"/>
            <a:ext cx="946674" cy="3206963"/>
          </a:xfrm>
          <a:prstGeom prst="rtTriangle">
            <a:avLst/>
          </a:prstGeom>
          <a:solidFill>
            <a:srgbClr val="002060">
              <a:alpha val="8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iangle rectangle 4">
            <a:extLst>
              <a:ext uri="{FF2B5EF4-FFF2-40B4-BE49-F238E27FC236}">
                <a16:creationId xmlns:a16="http://schemas.microsoft.com/office/drawing/2014/main" id="{48311729-C017-224C-B60D-E6F710BF1A7F}"/>
              </a:ext>
            </a:extLst>
          </p:cNvPr>
          <p:cNvSpPr/>
          <p:nvPr/>
        </p:nvSpPr>
        <p:spPr>
          <a:xfrm flipH="1">
            <a:off x="10660828" y="4690334"/>
            <a:ext cx="1531172" cy="2167666"/>
          </a:xfrm>
          <a:prstGeom prst="rtTriangle">
            <a:avLst/>
          </a:prstGeom>
          <a:solidFill>
            <a:schemeClr val="accent1">
              <a:lumMod val="60000"/>
              <a:lumOff val="40000"/>
              <a:alpha val="320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5B37D0F1-BF31-7546-A069-10AAA808E4DE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10252038" y="5774167"/>
            <a:ext cx="1939962" cy="1083833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C99F4D35-EC84-F94F-B071-AF6D86EA286A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11718663" y="4006429"/>
            <a:ext cx="473338" cy="2847376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pied de page 12">
            <a:extLst>
              <a:ext uri="{FF2B5EF4-FFF2-40B4-BE49-F238E27FC236}">
                <a16:creationId xmlns:a16="http://schemas.microsoft.com/office/drawing/2014/main" id="{5FF0D8ED-22FB-0A49-9740-65F4255B9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Comité de Seine-et-Marne de Tennis</a:t>
            </a:r>
          </a:p>
        </p:txBody>
      </p:sp>
      <p:sp>
        <p:nvSpPr>
          <p:cNvPr id="14" name="Espace réservé du numéro de diapositive 13">
            <a:extLst>
              <a:ext uri="{FF2B5EF4-FFF2-40B4-BE49-F238E27FC236}">
                <a16:creationId xmlns:a16="http://schemas.microsoft.com/office/drawing/2014/main" id="{0A5494F6-531D-904D-810C-48DA70EB2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409" y="6041361"/>
            <a:ext cx="683339" cy="365125"/>
          </a:xfrm>
        </p:spPr>
        <p:txBody>
          <a:bodyPr/>
          <a:lstStyle/>
          <a:p>
            <a:fld id="{7783A6F4-3795-6148-A9F4-2052F700935A}" type="slidenum">
              <a:rPr lang="fr-FR" smtClean="0"/>
              <a:t>6</a:t>
            </a:fld>
            <a:endParaRPr lang="fr-FR" dirty="0"/>
          </a:p>
        </p:txBody>
      </p:sp>
      <p:sp>
        <p:nvSpPr>
          <p:cNvPr id="16" name="Espace réservé de la date 15">
            <a:extLst>
              <a:ext uri="{FF2B5EF4-FFF2-40B4-BE49-F238E27FC236}">
                <a16:creationId xmlns:a16="http://schemas.microsoft.com/office/drawing/2014/main" id="{6E6E1AFE-D037-F547-A1C6-FF66D6FFA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F35D-214F-B246-B4E8-1E3CA1084ACE}" type="datetime1">
              <a:rPr lang="fr-FR" smtClean="0"/>
              <a:t>27/06/2024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1207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87C32E-F6B6-47C5-B433-1BF31216E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INFORMATIONS COMPLEMENTAIRES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88E797-2267-4C57-A13B-A56D33A90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Les indicateurs pourront évoluer lors de la prochaine saison</a:t>
            </a:r>
          </a:p>
          <a:p>
            <a:r>
              <a:rPr lang="fr-FR" dirty="0"/>
              <a:t>Un barème interne nous permettra d’établir le classement des clubs</a:t>
            </a:r>
          </a:p>
          <a:p>
            <a:r>
              <a:rPr lang="fr-FR" dirty="0"/>
              <a:t>Pour se faire nous partirons de l’existant </a:t>
            </a:r>
          </a:p>
          <a:p>
            <a:r>
              <a:rPr lang="fr-FR" dirty="0"/>
              <a:t>Tous les clubs seront donc automatiquement postulants</a:t>
            </a:r>
          </a:p>
          <a:p>
            <a:r>
              <a:rPr lang="fr-FR" dirty="0"/>
              <a:t>Aucune obligation d'engagement pour les clubs</a:t>
            </a:r>
          </a:p>
          <a:p>
            <a:r>
              <a:rPr lang="fr-FR" dirty="0"/>
              <a:t>Remise des récompenses lors de </a:t>
            </a:r>
            <a:r>
              <a:rPr lang="fr-FR"/>
              <a:t>l’AG 2024</a:t>
            </a:r>
            <a:endParaRPr lang="fr-FR" dirty="0"/>
          </a:p>
          <a:p>
            <a:pPr>
              <a:buClr>
                <a:srgbClr val="2F5597"/>
              </a:buClr>
            </a:pPr>
            <a:endParaRPr lang="fr-FR" dirty="0"/>
          </a:p>
          <a:p>
            <a:pPr>
              <a:buClr>
                <a:srgbClr val="2F5597"/>
              </a:buClr>
            </a:pPr>
            <a:endParaRPr lang="fr-FR" dirty="0"/>
          </a:p>
          <a:p>
            <a:pPr>
              <a:buClr>
                <a:srgbClr val="2F5597"/>
              </a:buClr>
            </a:pPr>
            <a:r>
              <a:rPr lang="fr-FR" dirty="0">
                <a:ea typeface="+mn-lt"/>
                <a:cs typeface="+mn-lt"/>
              </a:rPr>
              <a:t>L’équipe du Comité est disponible pour toute demande de renseignement ou d’accompagnement et à l'écoute de tout commentaire</a:t>
            </a:r>
            <a:endParaRPr lang="fr-FR" dirty="0"/>
          </a:p>
          <a:p>
            <a:pPr>
              <a:buClr>
                <a:srgbClr val="2F5597"/>
              </a:buClr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93BB96-8419-435B-920B-80246073C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6506-61A8-8849-9753-FF66A28C4738}" type="datetime1">
              <a:rPr lang="fr-FR" smtClean="0"/>
              <a:t>27/06/2024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BE2AC7-0598-45BB-87D4-B0458CA52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Seine-et-Marne de Tennis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A2C594-28CA-40DD-B0B4-728BF977B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A6F4-3795-6148-A9F4-2052F700935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11557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28E2899A90744396E51325A16F2C25" ma:contentTypeVersion="2" ma:contentTypeDescription="Crée un document." ma:contentTypeScope="" ma:versionID="b1be5b2b616906fa8bc420531c44cfa3">
  <xsd:schema xmlns:xsd="http://www.w3.org/2001/XMLSchema" xmlns:xs="http://www.w3.org/2001/XMLSchema" xmlns:p="http://schemas.microsoft.com/office/2006/metadata/properties" xmlns:ns2="0b896510-f91c-4c09-ad23-249ead7553e7" targetNamespace="http://schemas.microsoft.com/office/2006/metadata/properties" ma:root="true" ma:fieldsID="d5ee00ae68a392d9e1cb68f664be7162" ns2:_="">
    <xsd:import namespace="0b896510-f91c-4c09-ad23-249ead7553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896510-f91c-4c09-ad23-249ead7553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6C5304-8A7C-46AB-B510-40228975A0E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0E2731A-2FA1-4A88-A632-6C4109D9BB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93CA4D-5A32-4FB6-BE6C-FB71B668D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896510-f91c-4c09-ad23-249ead7553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{C8F26CB9-EBB3-EE46-91F9-CD555D474F1F}tf10001060</Template>
  <TotalTime>341</TotalTime>
  <Words>530</Words>
  <Application>Microsoft Office PowerPoint</Application>
  <PresentationFormat>Grand écran</PresentationFormat>
  <Paragraphs>68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Facette</vt:lpstr>
      <vt:lpstr>Le Challenge sportif « Jeunes U10 » des Clubs</vt:lpstr>
      <vt:lpstr>OBJECTIFS</vt:lpstr>
      <vt:lpstr>VALORISATION DES CLUBS</vt:lpstr>
      <vt:lpstr>LES INDICATEURS – Le repérage et la formation des U10</vt:lpstr>
      <vt:lpstr>LES INDICATEURS – L’implication des enseignants</vt:lpstr>
      <vt:lpstr>LES INDICATEURS – La Galaxie Tennis et la modernisation des Ecoles de tennis</vt:lpstr>
      <vt:lpstr>INFORMATIONS COMPLEMENTAIRES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Floriane Bayec</dc:creator>
  <cp:lastModifiedBy>Pierre</cp:lastModifiedBy>
  <cp:revision>42</cp:revision>
  <dcterms:created xsi:type="dcterms:W3CDTF">2021-11-09T13:59:05Z</dcterms:created>
  <dcterms:modified xsi:type="dcterms:W3CDTF">2024-06-27T13:54:03Z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0x0101004028E2899A90744396E51325A16F2C25</vt:lpwstr>
  </property>
</Properties>
</file>